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59" r:id="rId3"/>
    <p:sldId id="260" r:id="rId4"/>
    <p:sldId id="352" r:id="rId5"/>
    <p:sldId id="262" r:id="rId6"/>
    <p:sldId id="263" r:id="rId7"/>
    <p:sldId id="264" r:id="rId8"/>
    <p:sldId id="265" r:id="rId9"/>
    <p:sldId id="353" r:id="rId10"/>
    <p:sldId id="355" r:id="rId11"/>
    <p:sldId id="35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5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49" r:id="rId81"/>
    <p:sldId id="357" r:id="rId82"/>
    <p:sldId id="351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E40"/>
    <a:srgbClr val="115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0"/>
    <p:restoredTop sz="94748"/>
  </p:normalViewPr>
  <p:slideViewPr>
    <p:cSldViewPr snapToGrid="0" snapToObjects="1">
      <p:cViewPr varScale="1">
        <p:scale>
          <a:sx n="212" d="100"/>
          <a:sy n="212" d="100"/>
        </p:scale>
        <p:origin x="776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7951D-6030-5147-BCF7-B5C09CFA6581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0430-6A21-2746-897F-E39049300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5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AU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609" y="1357010"/>
            <a:ext cx="7200000" cy="3230532"/>
          </a:xfrm>
        </p:spPr>
        <p:txBody>
          <a:bodyPr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 sz="1400" baseline="0">
                <a:solidFill>
                  <a:srgbClr val="2B282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here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26532" y="0"/>
            <a:ext cx="6876417" cy="1080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2888B7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Click to edit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10" y="4689158"/>
            <a:ext cx="903230" cy="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4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9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9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9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D75A1-1284-5641-8CCA-BF4EED2F7F30}" type="datetimeFigureOut">
              <a:rPr lang="en-US" smtClean="0"/>
              <a:t>8/20/17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2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www.sap.com/documents/2012/09/2a404253-5b7c-0010-82c7-eda71af511fa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7/02/01/avoid-using-deprecated-sap-gateway-apis-in-your-odata-service-implementation/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building_gateway_services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tiff"/><Relationship Id="rId3" Type="http://schemas.openxmlformats.org/officeDocument/2006/relationships/image" Target="../media/image46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Relationship Id="rId3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tiff"/><Relationship Id="rId3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tiff"/><Relationship Id="rId3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teched16_exampl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building_gateway_services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png"/><Relationship Id="rId5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dirty="0" smtClean="0">
                <a:solidFill>
                  <a:srgbClr val="115D7E"/>
                </a:solidFill>
              </a:rPr>
              <a:t>Graham </a:t>
            </a:r>
            <a:r>
              <a:rPr lang="en-US" sz="1600" dirty="0" smtClean="0">
                <a:solidFill>
                  <a:srgbClr val="115D7E"/>
                </a:solidFill>
              </a:rPr>
              <a:t>Robinson</a:t>
            </a:r>
          </a:p>
          <a:p>
            <a:pPr algn="l"/>
            <a:r>
              <a:rPr lang="en-US" sz="1600" dirty="0" smtClean="0">
                <a:solidFill>
                  <a:srgbClr val="115D7E"/>
                </a:solidFill>
              </a:rPr>
              <a:t>John Patterson</a:t>
            </a:r>
          </a:p>
          <a:p>
            <a:pPr algn="l"/>
            <a:r>
              <a:rPr lang="en-US" sz="1600" dirty="0" smtClean="0">
                <a:solidFill>
                  <a:srgbClr val="115D7E"/>
                </a:solidFill>
              </a:rPr>
              <a:t>• </a:t>
            </a:r>
            <a:r>
              <a:rPr lang="en-US" sz="1600" dirty="0" smtClean="0">
                <a:solidFill>
                  <a:srgbClr val="115D7E"/>
                </a:solidFill>
              </a:rPr>
              <a:t>4</a:t>
            </a:r>
            <a:r>
              <a:rPr lang="en-US" sz="1600" baseline="30000" dirty="0" smtClean="0">
                <a:solidFill>
                  <a:srgbClr val="115D7E"/>
                </a:solidFill>
              </a:rPr>
              <a:t>th</a:t>
            </a:r>
            <a:r>
              <a:rPr lang="en-US" sz="1600" dirty="0" smtClean="0">
                <a:solidFill>
                  <a:srgbClr val="115D7E"/>
                </a:solidFill>
              </a:rPr>
              <a:t> September 2017</a:t>
            </a:r>
            <a:endParaRPr lang="en-US" sz="1600" dirty="0">
              <a:solidFill>
                <a:srgbClr val="115D7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 smtClean="0">
                <a:solidFill>
                  <a:srgbClr val="3A3E40"/>
                </a:solidFill>
                <a:latin typeface="Arial"/>
                <a:cs typeface="Arial"/>
              </a:rPr>
              <a:t>Building Gateway Services</a:t>
            </a:r>
            <a:endParaRPr lang="en-US" sz="3000" dirty="0">
              <a:solidFill>
                <a:srgbClr val="3A3E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21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@jasper_07 to put brilliant slides in here!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</a:t>
            </a:r>
            <a:r>
              <a:rPr lang="en-US" sz="3000" dirty="0" smtClean="0"/>
              <a:t>Warnings</a:t>
            </a:r>
          </a:p>
          <a:p>
            <a:r>
              <a:rPr lang="en-US" sz="3000" dirty="0" smtClean="0"/>
              <a:t>CDS</a:t>
            </a:r>
            <a:endParaRPr lang="en-US" sz="3000" dirty="0"/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</a:t>
            </a:r>
            <a:r>
              <a:rPr lang="en-US" sz="3000" dirty="0" smtClean="0"/>
              <a:t>reusability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4" y="3314700"/>
            <a:ext cx="5305926" cy="72177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3" y="1352332"/>
            <a:ext cx="5251783" cy="123708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Design for Consumers</a:t>
            </a:r>
          </a:p>
          <a:p>
            <a:r>
              <a:rPr lang="en-US" sz="2700" dirty="0"/>
              <a:t>Think </a:t>
            </a:r>
            <a:r>
              <a:rPr lang="en-US" sz="2700" dirty="0" err="1"/>
              <a:t>oData</a:t>
            </a:r>
            <a:r>
              <a:rPr lang="en-US" sz="2700" dirty="0"/>
              <a:t> i.e. Entities, Associations, etc.</a:t>
            </a:r>
          </a:p>
          <a:p>
            <a:r>
              <a:rPr lang="en-US" sz="2700" dirty="0"/>
              <a:t>Leave SAP domain knowledge at the door</a:t>
            </a:r>
          </a:p>
          <a:p>
            <a:r>
              <a:rPr lang="en-US" sz="2700" dirty="0"/>
              <a:t>REST API’s should be self-describing</a:t>
            </a:r>
          </a:p>
          <a:p>
            <a:r>
              <a:rPr lang="en-US" sz="2700" dirty="0"/>
              <a:t>Function Imports should be for special cases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Service 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Theory of API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25" y="1203513"/>
            <a:ext cx="5141967" cy="3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Consumer View of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81365"/>
            <a:ext cx="8416650" cy="3552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78" y="4883889"/>
            <a:ext cx="2803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42290" y="1110745"/>
            <a:ext cx="2305893" cy="165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0151"/>
            <a:ext cx="44450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Bind Entity to DDIC Structure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00549"/>
            <a:ext cx="6975803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118634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Bind Entity to DDIC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0" y="1357010"/>
            <a:ext cx="758317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4" y="1135539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Bind Entity to DDIC Structure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1415" y="1932478"/>
            <a:ext cx="1280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label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9005" y="3218802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93" y="1141078"/>
            <a:ext cx="4495213" cy="3367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35" y="4569227"/>
            <a:ext cx="369916" cy="3699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76" y="1169781"/>
            <a:ext cx="2207136" cy="3309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042629" y="4318580"/>
            <a:ext cx="2056595" cy="824920"/>
            <a:chOff x="3203847" y="3432313"/>
            <a:chExt cx="1707734" cy="824920"/>
          </a:xfrm>
        </p:grpSpPr>
        <p:pic>
          <p:nvPicPr>
            <p:cNvPr id="10" name="Picture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8048" y="4318580"/>
            <a:ext cx="2410538" cy="824920"/>
            <a:chOff x="3203847" y="3432313"/>
            <a:chExt cx="2001637" cy="824920"/>
          </a:xfrm>
        </p:grpSpPr>
        <p:pic>
          <p:nvPicPr>
            <p:cNvPr id="12" name="Picture 11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21156" y="3647223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271"/>
            <a:ext cx="9144000" cy="18365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$metadata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3" y="1176599"/>
            <a:ext cx="8929315" cy="17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Dates &amp;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878"/>
            <a:ext cx="9144000" cy="129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937" y="3462567"/>
            <a:ext cx="650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8E29"/>
                </a:solidFill>
              </a:rPr>
              <a:t>Use </a:t>
            </a:r>
            <a:r>
              <a:rPr lang="en-US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dirty="0">
              <a:solidFill>
                <a:srgbClr val="FF8E29"/>
              </a:solidFill>
            </a:endParaRPr>
          </a:p>
          <a:p>
            <a:pPr algn="ctr"/>
            <a:r>
              <a:rPr lang="en-US" dirty="0">
                <a:solidFill>
                  <a:srgbClr val="FF8E29"/>
                </a:solidFill>
              </a:rPr>
              <a:t>Don’t be tempted to use </a:t>
            </a:r>
            <a:r>
              <a:rPr lang="en-US" dirty="0" err="1">
                <a:solidFill>
                  <a:srgbClr val="FF8E29"/>
                </a:solidFill>
              </a:rPr>
              <a:t>Edm.String</a:t>
            </a:r>
            <a:r>
              <a:rPr lang="en-US" dirty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dirty="0" err="1">
                <a:solidFill>
                  <a:srgbClr val="FF8E29"/>
                </a:solidFill>
              </a:rPr>
              <a:t>Edm.DateTime</a:t>
            </a:r>
            <a:r>
              <a:rPr lang="en-US" dirty="0">
                <a:solidFill>
                  <a:srgbClr val="FF8E29"/>
                </a:solidFill>
              </a:rPr>
              <a:t> replaced in </a:t>
            </a:r>
            <a:r>
              <a:rPr lang="en-US" dirty="0" err="1">
                <a:solidFill>
                  <a:srgbClr val="FF8E29"/>
                </a:solidFill>
              </a:rPr>
              <a:t>oData</a:t>
            </a:r>
            <a:r>
              <a:rPr lang="en-US" dirty="0">
                <a:solidFill>
                  <a:srgbClr val="FF8E29"/>
                </a:solidFill>
              </a:rPr>
              <a:t> V4 specification</a:t>
            </a:r>
          </a:p>
        </p:txBody>
      </p:sp>
      <p:sp>
        <p:nvSpPr>
          <p:cNvPr id="6" name="Oval 5"/>
          <p:cNvSpPr/>
          <p:nvPr/>
        </p:nvSpPr>
        <p:spPr>
          <a:xfrm>
            <a:off x="2166080" y="2642979"/>
            <a:ext cx="1109272" cy="37753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2930"/>
            <a:ext cx="3306372" cy="9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1301335"/>
            <a:ext cx="5630262" cy="99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</a:t>
            </a:r>
            <a:r>
              <a:rPr lang="en-US" sz="3000" dirty="0" smtClean="0"/>
              <a:t>Warnings</a:t>
            </a:r>
          </a:p>
          <a:p>
            <a:r>
              <a:rPr lang="en-US" sz="3000" dirty="0" smtClean="0"/>
              <a:t>CDS</a:t>
            </a:r>
            <a:endParaRPr lang="en-US" sz="3000" dirty="0"/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</a:t>
            </a:r>
            <a:r>
              <a:rPr lang="en-US" sz="3000" dirty="0" smtClean="0"/>
              <a:t>reusability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10553" y="1352332"/>
            <a:ext cx="5474368" cy="20165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first rule of reusability is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ABAP class that only contains static methods is not really a class</a:t>
            </a:r>
            <a:r>
              <a:rPr lang="is-IS" sz="2400" dirty="0"/>
              <a:t>…..</a:t>
            </a:r>
          </a:p>
          <a:p>
            <a:r>
              <a:rPr lang="is-IS" sz="2400" dirty="0"/>
              <a:t>… in all respects except object type it is a...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 class is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736" y="3083442"/>
            <a:ext cx="52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second rule of reusability 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503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206086"/>
            <a:ext cx="7200000" cy="3230532"/>
          </a:xfrm>
        </p:spPr>
        <p:txBody>
          <a:bodyPr>
            <a:normAutofit/>
          </a:bodyPr>
          <a:lstStyle/>
          <a:p>
            <a:r>
              <a:rPr lang="en-US" sz="2100" dirty="0"/>
              <a:t>I like the singleton design pattern in ABAP</a:t>
            </a:r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  <a:p>
            <a:r>
              <a:rPr lang="en-US" sz="2100" dirty="0"/>
              <a:t>I like getters (&amp; sometimes setters)</a:t>
            </a:r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patterns for reusability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3" y="1896731"/>
            <a:ext cx="1237039" cy="154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75" y="4183979"/>
            <a:ext cx="677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You can implement business logic however you like</a:t>
            </a:r>
            <a:r>
              <a:rPr lang="is-IS" sz="2400" dirty="0">
                <a:solidFill>
                  <a:srgbClr val="FF8E29"/>
                </a:solidFill>
              </a:rPr>
              <a:t>…</a:t>
            </a:r>
            <a:br>
              <a:rPr lang="is-IS" sz="2400" dirty="0">
                <a:solidFill>
                  <a:srgbClr val="FF8E29"/>
                </a:solidFill>
              </a:rPr>
            </a:br>
            <a:r>
              <a:rPr lang="is-IS" sz="2400" dirty="0">
                <a:solidFill>
                  <a:srgbClr val="FF8E29"/>
                </a:solidFill>
              </a:rPr>
              <a:t>just </a:t>
            </a:r>
            <a:r>
              <a:rPr lang="en-US" sz="24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 Data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6" b="-456"/>
          <a:stretch/>
        </p:blipFill>
        <p:spPr>
          <a:xfrm>
            <a:off x="437754" y="1326399"/>
            <a:ext cx="2742022" cy="326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21" y="1199318"/>
            <a:ext cx="3885035" cy="3497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2210" y="4706860"/>
            <a:ext cx="3159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upon </a:t>
            </a:r>
            <a:r>
              <a:rPr lang="en-US" sz="1200" dirty="0">
                <a:hlinkClick r:id="rId4"/>
              </a:rPr>
              <a:t>SAP Enterprise Procurement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Provider Class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7268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2265908" y="1959733"/>
            <a:ext cx="1609050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04418" y="1959733"/>
            <a:ext cx="1578459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9110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</a:t>
            </a:r>
            <a:r>
              <a:rPr lang="en-US" sz="3000" dirty="0" smtClean="0"/>
              <a:t>Warnings</a:t>
            </a:r>
          </a:p>
          <a:p>
            <a:r>
              <a:rPr lang="en-US" sz="3000" dirty="0" smtClean="0"/>
              <a:t>CDS</a:t>
            </a:r>
            <a:endParaRPr lang="en-US" sz="3000" dirty="0"/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</a:t>
            </a:r>
            <a:r>
              <a:rPr lang="en-US" sz="3000" dirty="0" smtClean="0"/>
              <a:t>reusability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  <a:endCxn id="23" idx="1"/>
          </p:cNvCxnSpPr>
          <p:nvPr/>
        </p:nvCxnSpPr>
        <p:spPr>
          <a:xfrm>
            <a:off x="2265909" y="1959733"/>
            <a:ext cx="1033025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23" idx="0"/>
          </p:cNvCxnSpPr>
          <p:nvPr/>
        </p:nvCxnSpPr>
        <p:spPr>
          <a:xfrm flipH="1">
            <a:off x="4261284" y="1959732"/>
            <a:ext cx="1" cy="99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3" idx="7"/>
          </p:cNvCxnSpPr>
          <p:nvPr/>
        </p:nvCxnSpPr>
        <p:spPr>
          <a:xfrm flipH="1">
            <a:off x="5223633" y="1959733"/>
            <a:ext cx="1059244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3" name="Oval 22"/>
          <p:cNvSpPr/>
          <p:nvPr/>
        </p:nvSpPr>
        <p:spPr>
          <a:xfrm>
            <a:off x="2900316" y="2958683"/>
            <a:ext cx="2721935" cy="3473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Common Interface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4"/>
          </p:cNvCxnSpPr>
          <p:nvPr/>
        </p:nvCxnSpPr>
        <p:spPr>
          <a:xfrm flipH="1">
            <a:off x="4261282" y="3306014"/>
            <a:ext cx="2" cy="204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Replicate GW Method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97"/>
          <a:stretch/>
        </p:blipFill>
        <p:spPr>
          <a:xfrm>
            <a:off x="304618" y="1182785"/>
            <a:ext cx="6008720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Avoid Using Deprecated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7" y="1182785"/>
            <a:ext cx="8534767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82968" y="3833787"/>
            <a:ext cx="68007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blogs.sap.com</a:t>
            </a:r>
            <a:r>
              <a:rPr lang="en-US" sz="1050" dirty="0">
                <a:hlinkClick r:id="rId3"/>
              </a:rPr>
              <a:t>/2017/02/01/avoid-using-deprecated-sap-gateway-apis-in-your-odata-service-implementation/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87" r="17849" b="30170"/>
          <a:stretch/>
        </p:blipFill>
        <p:spPr>
          <a:xfrm>
            <a:off x="3657601" y="4140038"/>
            <a:ext cx="697802" cy="755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355403" y="4361116"/>
            <a:ext cx="96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Nabi</a:t>
            </a:r>
            <a:r>
              <a:rPr lang="en-US" sz="1200" dirty="0"/>
              <a:t> </a:t>
            </a:r>
            <a:r>
              <a:rPr lang="en-US" sz="1200" dirty="0" err="1"/>
              <a:t>Zamani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5"/>
          <a:stretch/>
        </p:blipFill>
        <p:spPr>
          <a:xfrm>
            <a:off x="141252" y="1287478"/>
            <a:ext cx="4085656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Common Interface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512" y="311893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253" y="3645578"/>
            <a:ext cx="19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4992" y="4286387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Untyped</a:t>
            </a:r>
            <a:r>
              <a:rPr lang="en-US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7" y="2624772"/>
            <a:ext cx="6438275" cy="14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954375" y="3830246"/>
            <a:ext cx="1010617" cy="640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124232" y="3722088"/>
            <a:ext cx="414491" cy="10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558319" y="3303597"/>
            <a:ext cx="928667" cy="290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ZCL_GW_MODEL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3" y="2861495"/>
            <a:ext cx="7282228" cy="17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6" y="1044354"/>
            <a:ext cx="60960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DPC-&gt;GET_MODEL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2" y="1204647"/>
            <a:ext cx="5157848" cy="380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Call BO Class from DPC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5" y="1506511"/>
            <a:ext cx="8556412" cy="227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606" y="1476530"/>
          <a:ext cx="7944790" cy="2750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8958"/>
                <a:gridCol w="1588958"/>
                <a:gridCol w="1588958"/>
                <a:gridCol w="1588958"/>
                <a:gridCol w="1588958"/>
              </a:tblGrid>
              <a:tr h="75700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Identify Primary Key(s)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Instantiate Class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Call class methods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Fill Entity</a:t>
                      </a:r>
                      <a:endParaRPr lang="en-US" sz="1800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Create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Update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Delete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762532"/>
            <a:ext cx="383448" cy="39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297708"/>
            <a:ext cx="383448" cy="39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9" y="2774493"/>
            <a:ext cx="383448" cy="39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757537"/>
            <a:ext cx="383448" cy="39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292713"/>
            <a:ext cx="383448" cy="399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769498"/>
            <a:ext cx="383448" cy="399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295238"/>
            <a:ext cx="383448" cy="399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757537"/>
            <a:ext cx="383448" cy="39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292713"/>
            <a:ext cx="383448" cy="399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8" y="2295238"/>
            <a:ext cx="383448" cy="399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53" y="3300208"/>
            <a:ext cx="383448" cy="399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776993"/>
            <a:ext cx="383448" cy="399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302733"/>
            <a:ext cx="383448" cy="3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50" dirty="0"/>
              <a:t>Identify primary key(s)</a:t>
            </a:r>
          </a:p>
          <a:p>
            <a:r>
              <a:rPr lang="en-US" sz="4050" dirty="0"/>
              <a:t>Instantiate BO class</a:t>
            </a:r>
          </a:p>
          <a:p>
            <a:r>
              <a:rPr lang="en-US" sz="4050" dirty="0"/>
              <a:t>Fill entity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2" y="2545051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98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 V1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0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</a:t>
            </a:r>
            <a:r>
              <a:rPr lang="en-US" sz="3000" dirty="0" smtClean="0"/>
              <a:t>Warnings</a:t>
            </a:r>
          </a:p>
          <a:p>
            <a:r>
              <a:rPr lang="en-US" sz="3000" dirty="0" smtClean="0"/>
              <a:t>CDS</a:t>
            </a:r>
            <a:endParaRPr lang="en-US" sz="3000" dirty="0"/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</a:t>
            </a:r>
            <a:r>
              <a:rPr lang="en-US" sz="3000" dirty="0" smtClean="0"/>
              <a:t>reusability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95309" y="1953087"/>
            <a:ext cx="5575667" cy="20773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V1 </a:t>
            </a:r>
            <a:r>
              <a:rPr lang="mr-IN" sz="2700" dirty="0"/>
              <a:t>–</a:t>
            </a:r>
            <a:r>
              <a:rPr lang="en-US" sz="2700" dirty="0"/>
              <a:t> Identify Primary Key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5" y="3762532"/>
            <a:ext cx="7158637" cy="9448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4" y="1065858"/>
            <a:ext cx="7158637" cy="11826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V1 </a:t>
            </a:r>
            <a:r>
              <a:rPr lang="mr-IN" sz="2700" dirty="0"/>
              <a:t>–</a:t>
            </a:r>
            <a:r>
              <a:rPr lang="en-US" sz="2700" dirty="0"/>
              <a:t> Instantiate BO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5" y="4099810"/>
            <a:ext cx="7158637" cy="6076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4" y="1065857"/>
            <a:ext cx="7158637" cy="26891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 V1 </a:t>
            </a:r>
            <a:r>
              <a:rPr lang="mr-IN" dirty="0" smtClean="0"/>
              <a:t>–</a:t>
            </a:r>
            <a:r>
              <a:rPr lang="en-US" dirty="0" smtClean="0"/>
              <a:t> Fill Entity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93644" y="1065857"/>
            <a:ext cx="7158637" cy="3063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 V2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2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 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READ TABLE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with KEY </a:t>
            </a:r>
            <a:r>
              <a:rPr lang="en-US" dirty="0">
                <a:latin typeface="Courier New" charset="0"/>
              </a:rPr>
              <a:t>name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ls_key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ls_key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6057" y="1680058"/>
            <a:ext cx="6390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Table 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9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4057" y="3353221"/>
            <a:ext cx="6042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V2 </a:t>
            </a:r>
            <a:r>
              <a:rPr lang="mr-IN" sz="2700" dirty="0"/>
              <a:t>–</a:t>
            </a:r>
            <a:r>
              <a:rPr lang="en-US" sz="2700" dirty="0"/>
              <a:t> Conversion Operator</a:t>
            </a:r>
          </a:p>
        </p:txBody>
      </p:sp>
    </p:spTree>
    <p:extLst>
      <p:ext uri="{BB962C8B-B14F-4D97-AF65-F5344CB8AC3E}">
        <p14:creationId xmlns:p14="http://schemas.microsoft.com/office/powerpoint/2010/main" val="5158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4058" y="4189327"/>
            <a:ext cx="2512612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Reference Operator</a:t>
            </a:r>
          </a:p>
        </p:txBody>
      </p:sp>
    </p:spTree>
    <p:extLst>
      <p:ext uri="{BB962C8B-B14F-4D97-AF65-F5344CB8AC3E}">
        <p14:creationId xmlns:p14="http://schemas.microsoft.com/office/powerpoint/2010/main" val="12495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</a:t>
            </a:r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For update operations we would call class methods here 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976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3135" y="2220747"/>
            <a:ext cx="4148723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Method Chaining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8"/>
            <a:ext cx="8551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Warning – This is not For Beginners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097" y="1162144"/>
            <a:ext cx="13271185" cy="39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4316" y="2700089"/>
            <a:ext cx="6338794" cy="652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zif_gw_methods~get_entity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1526" y="1829776"/>
            <a:ext cx="164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dirty="0" err="1">
                <a:solidFill>
                  <a:srgbClr val="FF0000"/>
                </a:solidFill>
              </a:rPr>
              <a:t>salesorder</a:t>
            </a:r>
            <a:r>
              <a:rPr lang="en-US" dirty="0">
                <a:solidFill>
                  <a:srgbClr val="FF0000"/>
                </a:solidFill>
              </a:rPr>
              <a:t> key to get customer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2731" y="1800225"/>
            <a:ext cx="7980217" cy="982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zif_gw_methods~get_entity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8050" y="3551500"/>
            <a:ext cx="6615090" cy="954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70128" y="3748793"/>
            <a:ext cx="164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Exception handling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272541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17" y="2745410"/>
            <a:ext cx="5711024" cy="3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272541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all_all_getters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549"/>
            <a:ext cx="6691296" cy="37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778734" y="3387256"/>
            <a:ext cx="42937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For each entity component we attempt</a:t>
            </a:r>
          </a:p>
          <a:p>
            <a:r>
              <a:rPr lang="en-US" sz="1600" dirty="0"/>
              <a:t>to call matching getter functional method</a:t>
            </a:r>
          </a:p>
          <a:p>
            <a:endParaRPr lang="en-US" sz="1600" dirty="0"/>
          </a:p>
          <a:p>
            <a:r>
              <a:rPr lang="en-US" sz="1600" dirty="0" err="1"/>
              <a:t>e.g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&lt;entity&gt;-prop1 = me-&gt;get_prop1( ).</a:t>
            </a:r>
          </a:p>
        </p:txBody>
      </p:sp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Just like GET_ENTITY in a loop</a:t>
            </a:r>
            <a:r>
              <a:rPr lang="mr-IN" sz="2700" dirty="0"/>
              <a:t>…</a:t>
            </a:r>
            <a:r>
              <a:rPr lang="en-AU" sz="2700" dirty="0"/>
              <a:t>except</a:t>
            </a:r>
            <a:r>
              <a:rPr lang="mr-IN" sz="2700" dirty="0"/>
              <a:t>…</a:t>
            </a:r>
            <a:endParaRPr lang="en-US" sz="2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GET_ENTITYSET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9715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2239714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2239714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2239714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2239714"/>
            <a:ext cx="1823803" cy="11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1" y="1109272"/>
            <a:ext cx="4434219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1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52" t="54182" r="2196"/>
          <a:stretch/>
        </p:blipFill>
        <p:spPr>
          <a:xfrm>
            <a:off x="1880484" y="1026427"/>
            <a:ext cx="5383033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95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Known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0734"/>
            <a:ext cx="5475787" cy="38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86653" y="2400723"/>
            <a:ext cx="250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SAP Note 1574568</a:t>
            </a:r>
          </a:p>
        </p:txBody>
      </p:sp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 - Homework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Goal is to identify primary key(s) as quickly as possible and use them to fill entities.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zif_gw_methods~get_entityset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2841556"/>
            <a:ext cx="3762531" cy="230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89039"/>
            <a:ext cx="3200400" cy="20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50" dirty="0"/>
              <a:t>Create anonymous data object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orderby</a:t>
            </a:r>
            <a:endParaRPr lang="en-US" sz="2250" dirty="0"/>
          </a:p>
          <a:p>
            <a:r>
              <a:rPr lang="en-US" sz="2250" dirty="0"/>
              <a:t>$filter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inlinecount</a:t>
            </a:r>
            <a:endParaRPr lang="en-US" sz="2250" dirty="0"/>
          </a:p>
          <a:p>
            <a:r>
              <a:rPr lang="en-US" sz="2250" dirty="0"/>
              <a:t>$top &amp; $skip</a:t>
            </a:r>
          </a:p>
          <a:p>
            <a:r>
              <a:rPr lang="en-US" sz="2250" dirty="0"/>
              <a:t>$count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skiptoken</a:t>
            </a:r>
            <a:endParaRPr lang="en-US" sz="2250" dirty="0"/>
          </a:p>
          <a:p>
            <a:r>
              <a:rPr lang="en-US" sz="2250" dirty="0"/>
              <a:t>Fill entities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zif_gw_methods~get_entityset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18" y="3957404"/>
            <a:ext cx="1639765" cy="11860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Create Anonymous data Object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159262"/>
            <a:ext cx="8024037" cy="26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$orderby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05049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$orderby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7" y="1043970"/>
            <a:ext cx="6750287" cy="363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84497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4" y="1065475"/>
            <a:ext cx="6789734" cy="354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Complex $filter Queries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7" y="1838853"/>
            <a:ext cx="8063023" cy="70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89239" y="1171488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4322" y="4227227"/>
            <a:ext cx="695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10" y="2957753"/>
            <a:ext cx="4036778" cy="107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09980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525688"/>
            <a:ext cx="7200000" cy="32305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 – focus on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32" y="948582"/>
            <a:ext cx="4920938" cy="1977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71" y="1455381"/>
            <a:ext cx="2471184" cy="2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51152" y="2224415"/>
            <a:ext cx="5597718" cy="2010831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$top &amp;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282843"/>
            <a:ext cx="5852266" cy="562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1051291"/>
            <a:ext cx="6992912" cy="365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$top &amp; $skip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97" y="1051291"/>
            <a:ext cx="4631961" cy="80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02" y="1389844"/>
            <a:ext cx="2349083" cy="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168638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3" y="1412351"/>
            <a:ext cx="8353794" cy="30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69" y="2197531"/>
            <a:ext cx="5307090" cy="232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skiptoken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377122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96" y="1378236"/>
            <a:ext cx="5021705" cy="308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832530" y="4301657"/>
            <a:ext cx="2463340" cy="2305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Fill Entities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68908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3468907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3468907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3468907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3468907"/>
            <a:ext cx="1823803" cy="1142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3" y="1137124"/>
            <a:ext cx="8821711" cy="196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7" y="1876896"/>
            <a:ext cx="3955102" cy="288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Warning – </a:t>
            </a:r>
            <a:r>
              <a:rPr lang="en-US" sz="2800" dirty="0" smtClean="0"/>
              <a:t>we </a:t>
            </a:r>
            <a:r>
              <a:rPr lang="en-US" sz="2800" dirty="0"/>
              <a:t>do not have all the answers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1" y="2287171"/>
            <a:ext cx="3916180" cy="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CDS</a:t>
            </a:r>
          </a:p>
          <a:p>
            <a:r>
              <a:rPr lang="en-US" sz="3000" dirty="0" smtClean="0"/>
              <a:t>Service </a:t>
            </a:r>
            <a:r>
              <a:rPr lang="en-US" sz="3000" dirty="0"/>
              <a:t>Design</a:t>
            </a:r>
          </a:p>
          <a:p>
            <a:pPr lvl="1"/>
            <a:r>
              <a:rPr lang="en-US" sz="3000" dirty="0"/>
              <a:t>Design for consumers</a:t>
            </a:r>
          </a:p>
          <a:p>
            <a:r>
              <a:rPr lang="en-US" sz="3000" dirty="0"/>
              <a:t>Code patterns for reusability</a:t>
            </a:r>
          </a:p>
          <a:p>
            <a:pPr lvl="1"/>
            <a:r>
              <a:rPr lang="en-US" sz="3000" dirty="0"/>
              <a:t>The first &amp; second </a:t>
            </a:r>
            <a:r>
              <a:rPr lang="en-US" sz="3000" dirty="0" smtClean="0"/>
              <a:t>rule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40" y="2308485"/>
            <a:ext cx="2320709" cy="20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0" y="0"/>
            <a:ext cx="11565175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3609" y="4216200"/>
            <a:ext cx="2315194" cy="648073"/>
            <a:chOff x="3203848" y="3507854"/>
            <a:chExt cx="1922466" cy="648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1986" y="3647224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59389" y="4950905"/>
            <a:ext cx="21194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Photo by Frank Hurley – used with permission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845466" y="4164400"/>
            <a:ext cx="1870247" cy="679851"/>
            <a:chOff x="3203847" y="3432313"/>
            <a:chExt cx="1707734" cy="824920"/>
          </a:xfrm>
        </p:grpSpPr>
        <p:pic>
          <p:nvPicPr>
            <p:cNvPr id="15" name="Picture 14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8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</a:t>
            </a:r>
            <a:r>
              <a:rPr lang="en-US" sz="3000" dirty="0" smtClean="0"/>
              <a:t>Warnings</a:t>
            </a:r>
          </a:p>
          <a:p>
            <a:r>
              <a:rPr lang="en-US" sz="3000" dirty="0" smtClean="0"/>
              <a:t>CDS</a:t>
            </a:r>
            <a:endParaRPr lang="en-US" sz="3000" dirty="0"/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</a:t>
            </a:r>
            <a:r>
              <a:rPr lang="en-US" sz="3000" dirty="0" smtClean="0"/>
              <a:t>reusability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3" y="2689058"/>
            <a:ext cx="5560423" cy="134140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4" y="1352332"/>
            <a:ext cx="5179594" cy="5727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rgaGOfOIees5G5WYxyq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747</Words>
  <Application>Microsoft Macintosh PowerPoint</Application>
  <PresentationFormat>On-screen Show (16:9)</PresentationFormat>
  <Paragraphs>219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Anonymous Pro</vt:lpstr>
      <vt:lpstr>Arial Narrow</vt:lpstr>
      <vt:lpstr>Calibri</vt:lpstr>
      <vt:lpstr>Courier New</vt:lpstr>
      <vt:lpstr>Droid Sans Mono</vt:lpstr>
      <vt:lpstr>Sintony</vt:lpstr>
      <vt:lpstr>Arial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Homework</vt:lpstr>
      <vt:lpstr>Warning – focus on consumption</vt:lpstr>
      <vt:lpstr>Warning – we do not have all the answers</vt:lpstr>
      <vt:lpstr>Agenda</vt:lpstr>
      <vt:lpstr>PowerPoint Presentation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V1 – Identify Primary Key</vt:lpstr>
      <vt:lpstr>GET_ENTITY V1 – Instantiate BO Class</vt:lpstr>
      <vt:lpstr>GET_ENTITY V1 – Fill Entity</vt:lpstr>
      <vt:lpstr>GET_ENTITY V2</vt:lpstr>
      <vt:lpstr>GET_ENTITY V2</vt:lpstr>
      <vt:lpstr>GET_ENTITY V2 – Table Expression</vt:lpstr>
      <vt:lpstr>GET_ENTITY V2 – Conversion Operator</vt:lpstr>
      <vt:lpstr>GET_ENTITY V2 – Reference Operator</vt:lpstr>
      <vt:lpstr>GET_ENTITY V2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Where Is the Code?</vt:lpstr>
      <vt:lpstr>Summary</vt:lpstr>
      <vt:lpstr>Where is the code?</vt:lpstr>
      <vt:lpstr>PowerPoint Presentation</vt:lpstr>
    </vt:vector>
  </TitlesOfParts>
  <Company>fatfish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Carasig</dc:creator>
  <cp:lastModifiedBy>Graham Robinson</cp:lastModifiedBy>
  <cp:revision>10</cp:revision>
  <dcterms:created xsi:type="dcterms:W3CDTF">2017-06-08T01:41:50Z</dcterms:created>
  <dcterms:modified xsi:type="dcterms:W3CDTF">2017-08-20T02:09:14Z</dcterms:modified>
</cp:coreProperties>
</file>